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EA799B-2EF7-4FB5-ABAA-543C5D26A64B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D6CA99-7EAF-4A1A-8649-4454E89D016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99B-2EF7-4FB5-ABAA-543C5D26A64B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A99-7EAF-4A1A-8649-4454E89D016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99B-2EF7-4FB5-ABAA-543C5D26A64B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A99-7EAF-4A1A-8649-4454E89D016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99B-2EF7-4FB5-ABAA-543C5D26A64B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A99-7EAF-4A1A-8649-4454E89D01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99B-2EF7-4FB5-ABAA-543C5D26A64B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A99-7EAF-4A1A-8649-4454E89D016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99B-2EF7-4FB5-ABAA-543C5D26A64B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A99-7EAF-4A1A-8649-4454E89D01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99B-2EF7-4FB5-ABAA-543C5D26A64B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A99-7EAF-4A1A-8649-4454E89D016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99B-2EF7-4FB5-ABAA-543C5D26A64B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A99-7EAF-4A1A-8649-4454E89D016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99B-2EF7-4FB5-ABAA-543C5D26A64B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A99-7EAF-4A1A-8649-4454E89D01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99B-2EF7-4FB5-ABAA-543C5D26A64B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A99-7EAF-4A1A-8649-4454E89D01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99B-2EF7-4FB5-ABAA-543C5D26A64B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6CA99-7EAF-4A1A-8649-4454E89D01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2EA799B-2EF7-4FB5-ABAA-543C5D26A64B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D6CA99-7EAF-4A1A-8649-4454E89D016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0CAcQjRxqFQoTCKSujv3f_scCFUhHiAodSl4NRA&amp;url=http://www.smithsonianmag.com/science-nature/city-slinkers-12208091/&amp;bvm=bv.102829193,d.cGU&amp;psig=AFQjCNHywEP8yY4Cbn6A_-IkSj6DCf_dlg&amp;ust=1442602548586503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sa=i&amp;rct=j&amp;q=&amp;esrc=s&amp;source=images&amp;cd=&amp;cad=rja&amp;uact=8&amp;ved=0CAcQjRxqFQoTCLWuiKze_scCFcEriAodazUJ7Q&amp;url=http://extension.oregonstate.edu/gardening/snakes-slither-through-garden-eating-slugs-grubs-and-other-pests&amp;bvm=bv.102829193,d.cGU&amp;psig=AFQjCNGRScCn3pnf_G5APx-03s7oQZ9enA&amp;ust=1442602206459417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http://www.google.com/url?sa=i&amp;rct=j&amp;q=&amp;esrc=s&amp;source=images&amp;cd=&amp;cad=rja&amp;uact=8&amp;ved=0CAcQjRxqFQoTCM7-kZGW_8cCFYoRkgodTxcKqw&amp;url=http://azgfd.net/artman/publish/WildlifeNews/Wildlife-News---Aug-15-2014.shtml&amp;bvm=bv.102829193,d.aWw&amp;psig=AFQjCNFE9aO_e9LJ7j01DbxSy-8DQjaXfg&amp;ust=1442617147003800" TargetMode="External"/><Relationship Id="rId4" Type="http://schemas.openxmlformats.org/officeDocument/2006/relationships/hyperlink" Target="http://www.google.com/url?sa=i&amp;rct=j&amp;q=&amp;esrc=s&amp;source=images&amp;cd=&amp;cad=rja&amp;uact=8&amp;ved=0CAcQjRxqFQoTCL-V4cLd_scCFc2ViAodImoH5g&amp;url=http://www.allaboutbirds.org/two-hawk-deaths-at-cornell-illustrate-hazards-faced-by-urban-birds/&amp;psig=AFQjCNEi3hVktYA0Ti__cfXHQ-zS948NXQ&amp;ust=1442602018297724" TargetMode="Externa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0CAcQjRxqFQoTCPqv6J7f_scCFQU-iAodv50Arg&amp;url=https://www.facebook.com/Snakehunters619&amp;bvm=bv.102829193,d.cGU&amp;psig=AFQjCNGRScCn3pnf_G5APx-03s7oQZ9enA&amp;ust=1442602206459417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source=images&amp;cd=&amp;cad=rja&amp;uact=8&amp;ved=0CAcQjRxqFQoTCPr1lYnf_scCFc6iiAodmYANYw&amp;url=http://swes.cals.arizona.edu/environmental_writing/stories/2010/fox.html&amp;bvm=bv.102829193,d.cGU&amp;psig=AFQjCNGRScCn3pnf_G5APx-03s7oQZ9enA&amp;ust=144260220645941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/url?sa=i&amp;rct=j&amp;q=&amp;esrc=s&amp;source=images&amp;cd=&amp;cad=rja&amp;uact=8&amp;ved=0CAcQjRxqFQoTCN6Mmrzf_scCFYItiAodvBwPvQ&amp;url=http://www.telegraph.co.uk/news/earth/earthnews/8808494/Rutting-deer-a-problem-in-urban-areas.html&amp;bvm=bv.102829193,d.cGU&amp;psig=AFQjCNHywEP8yY4Cbn6A_-IkSj6DCf_dlg&amp;ust=1442602548586503" TargetMode="External"/><Relationship Id="rId11" Type="http://schemas.openxmlformats.org/officeDocument/2006/relationships/hyperlink" Target="http://www.google.com/url?sa=i&amp;rct=j&amp;q=&amp;esrc=s&amp;source=images&amp;cd=&amp;cad=rja&amp;uact=8&amp;ved=0CAcQjRxqFQoTCJmpzfKW_8cCFUKLkgodyuwBzw&amp;url=http://www.abolishpestcontrol.com/swallownests.htm&amp;psig=AFQjCNHkofmfdi3MBo2zRszZzHU3h1cZKg&amp;ust=1442617416738071" TargetMode="External"/><Relationship Id="rId5" Type="http://schemas.openxmlformats.org/officeDocument/2006/relationships/image" Target="../media/image11.jpeg"/><Relationship Id="rId10" Type="http://schemas.openxmlformats.org/officeDocument/2006/relationships/image" Target="../media/image14.jpeg"/><Relationship Id="rId4" Type="http://schemas.openxmlformats.org/officeDocument/2006/relationships/hyperlink" Target="http://www.google.com/url?sa=i&amp;rct=j&amp;q=&amp;esrc=s&amp;source=images&amp;cd=&amp;cad=rja&amp;uact=8&amp;ved=0CAcQjRxqFQoTCIe1nuTf_scCFUSViAodqmgF8Q&amp;url=http://www.lpzoo.org/blog/nature-boardwalk-lincoln-park-zoo/christmas-morning-coyotes&amp;bvm=bv.102829193,d.cGU&amp;psig=AFQjCNHywEP8yY4Cbn6A_-IkSj6DCf_dlg&amp;ust=1442602548586503" TargetMode="Externa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0CAcQjRxqFQoTCPyGt8Lg_scCFQYxiAodaugGjg&amp;url=http://www.greenbeanchronicles.com/2014/11/a-birdbath-in-every-garden.html&amp;bvm=bv.102829193,d.cGU&amp;psig=AFQjCNF-Av7qblV43js9Epc4AS1R2mKwAw&amp;ust=1442602836248243" TargetMode="Externa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152400"/>
            <a:ext cx="7756263" cy="1472006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NDOW</a:t>
            </a:r>
            <a:b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 Wildlife </a:t>
            </a:r>
            <a:endParaRPr lang="en-US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381000" y="2057400"/>
            <a:ext cx="4108704" cy="44958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  <a:effectLst/>
              </a:rPr>
              <a:t>Urban Wildlife: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Wildlife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</a:rPr>
              <a:t>that can live or thrive in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urban environments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</a:rPr>
              <a:t>. Some urban wildlife, such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as mice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</a:rPr>
              <a:t>,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rats and birds are </a:t>
            </a:r>
            <a:r>
              <a:rPr lang="en-US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synanthropic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</a:rPr>
              <a:t>, ecologically associated with humans. Different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types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/>
              </a:rPr>
              <a:t>of urban areas support different kinds of wildlife.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1" y="2057400"/>
            <a:ext cx="3803904" cy="4495800"/>
          </a:xfrm>
        </p:spPr>
        <p:txBody>
          <a:bodyPr>
            <a:normAutofit/>
          </a:bodyPr>
          <a:lstStyle/>
          <a:p>
            <a:pPr algn="just"/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Synanthropic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: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a member of a species of wild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animal and/or plant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of various kinds that live near, and benefit from, an association with humans and the somewhat artificial habitats that humans create around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them.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Those habitats include houses, gardens, farms, roadsides, garbage dumps, and so on.</a:t>
            </a:r>
          </a:p>
        </p:txBody>
      </p:sp>
    </p:spTree>
    <p:extLst>
      <p:ext uri="{BB962C8B-B14F-4D97-AF65-F5344CB8AC3E}">
        <p14:creationId xmlns:p14="http://schemas.microsoft.com/office/powerpoint/2010/main" val="42689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057400"/>
            <a:ext cx="7745505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Three regions (Western, Eastern and Southern) 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We work somewhat independently on Urban Wildlife issues due to the divers needs across the state.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Seasonal variation in call and response volumes.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Populations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Wildlife </a:t>
            </a:r>
          </a:p>
          <a:p>
            <a:pPr marL="411480" lvl="1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228600"/>
            <a:ext cx="7756263" cy="1395806"/>
          </a:xfrm>
        </p:spPr>
        <p:txBody>
          <a:bodyPr/>
          <a:lstStyle/>
          <a:p>
            <a:r>
              <a:rPr lang="en-US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NDOW</a:t>
            </a:r>
            <a:br>
              <a:rPr lang="en-US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 Wildlife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11" y="528918"/>
            <a:ext cx="7756263" cy="1054250"/>
          </a:xfrm>
        </p:spPr>
        <p:txBody>
          <a:bodyPr/>
          <a:lstStyle/>
          <a:p>
            <a:r>
              <a:rPr lang="en-US" dirty="0" smtClean="0"/>
              <a:t>Southern Region</a:t>
            </a:r>
            <a:br>
              <a:rPr lang="en-US" dirty="0" smtClean="0"/>
            </a:br>
            <a:r>
              <a:rPr lang="en-US" sz="1800" dirty="0" smtClean="0"/>
              <a:t>Las Vegas, Pioche, Henderson, Tonopah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76200" y="1981200"/>
            <a:ext cx="5638800" cy="4572000"/>
          </a:xfrm>
        </p:spPr>
        <p:txBody>
          <a:bodyPr>
            <a:normAutofit fontScale="77500" lnSpcReduction="20000"/>
          </a:bodyPr>
          <a:lstStyle/>
          <a:p>
            <a:pPr lvl="0" algn="ctr"/>
            <a:r>
              <a:rPr lang="en-US" sz="2900" u="sng" dirty="0" smtClean="0">
                <a:solidFill>
                  <a:schemeClr val="tx2">
                    <a:lumMod val="75000"/>
                  </a:schemeClr>
                </a:solidFill>
              </a:rPr>
              <a:t>Issues </a:t>
            </a:r>
          </a:p>
          <a:p>
            <a:pPr lvl="0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Waterfowl/aquatic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birds 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injured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at urban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parks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Tangled in fishing line </a:t>
            </a:r>
          </a:p>
          <a:p>
            <a:pPr lvl="0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Burrowing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owls 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displaced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by urban development</a:t>
            </a:r>
          </a:p>
          <a:p>
            <a:pPr lvl="0"/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Owls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and raptors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injured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or young fall out of nests</a:t>
            </a:r>
          </a:p>
          <a:p>
            <a:pPr lvl="0"/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Snakes of various species on people’s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property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Usually non-venomous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species that we try to educate the public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about.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Desert 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tortoise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Tricky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confirming whether an individual is an escaped “pet”, or a wild tortoise displaced by development or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Wild.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Woodpeckers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with a knack for drilling into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stucco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Coyote calls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76400"/>
            <a:ext cx="2533650" cy="1809750"/>
          </a:xfrm>
        </p:spPr>
      </p:pic>
      <p:pic>
        <p:nvPicPr>
          <p:cNvPr id="1026" name="Picture 2" descr="C:\Users\dcatalano\Pictures\coyot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45441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files.allaboutbirds.net/wp-content/uploads/2014/08/BR-talking-EZ-240x13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550" y="4414664"/>
            <a:ext cx="22860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xtension.oregonstate.edu/gardening/sites/default/files/imagecache/gardenstories_lightbox/snak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88937"/>
            <a:ext cx="1600200" cy="106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humbs.media.smithsonianmag.com/filer/City-Slinkers-phenom-631.jpg__800x600_q85_crop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50" y="5700540"/>
            <a:ext cx="2398450" cy="114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azgfd.net/artman/uploads/1/Desert_tortoise_roadway3_GA_web_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50" y="533400"/>
            <a:ext cx="2057400" cy="13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9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7967"/>
            <a:ext cx="7756263" cy="1054250"/>
          </a:xfrm>
        </p:spPr>
        <p:txBody>
          <a:bodyPr/>
          <a:lstStyle/>
          <a:p>
            <a:r>
              <a:rPr lang="en-US" dirty="0" smtClean="0"/>
              <a:t>Eastern Region</a:t>
            </a:r>
            <a:br>
              <a:rPr lang="en-US" dirty="0" smtClean="0"/>
            </a:br>
            <a:r>
              <a:rPr lang="en-US" sz="1800" dirty="0" smtClean="0"/>
              <a:t>Elko, Ely, Eureka, Battle Mountain</a:t>
            </a:r>
            <a:endParaRPr lang="en-US" sz="1800" dirty="0"/>
          </a:p>
        </p:txBody>
      </p:sp>
      <p:pic>
        <p:nvPicPr>
          <p:cNvPr id="2050" name="Picture 2" descr="http://swes.cals.arizona.edu/environmental_writing/images/fox/fox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80" y="1676400"/>
            <a:ext cx="253517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Image result for wildlife in urban area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10" descr="Image result for wildlife in urban areas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60" name="Picture 12" descr="http://www.lpzoo.org/sites/default/files/blogs/natureboardwalk/Coyotes12-1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57" y="4752976"/>
            <a:ext cx="2617279" cy="196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.telegraph.co.uk/multimedia/archive/02018/deer_2018816c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51" y="3782437"/>
            <a:ext cx="2400300" cy="15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bcdn-photos-f-a.akamaihd.net/hphotos-ak-xfp1/v/t1.0-0/s526x395/13192_1426980247596447_1856086280715026375_n.jpg?oh=e07f2c3ddf9421a053b3e3cc93f3861c&amp;oe=566BB404&amp;__gda__=1449690513_f528b903b928e2cb3b4f8ad1126c6da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131" y="3429000"/>
            <a:ext cx="1585419" cy="132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1905000"/>
            <a:ext cx="5410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Owls and Raptors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Nesting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Dive-bombing dogs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Eating birds at the feeders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Injured 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Small birds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Nesting in bushes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ID them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Snakes / reptiles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In buildings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In yard-planters, garden, dog 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Small mammals (mice, rabbits, squirrels, Bats)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Eating gardens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Making messes in the yard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To many of them around the 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1026" name="Picture 2" descr="Image result for birds at feeder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005" y="21336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bolishpestcontrol.com/Album/swallownests/box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25" y="5242612"/>
            <a:ext cx="19812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94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56263" cy="1243406"/>
          </a:xfrm>
        </p:spPr>
        <p:txBody>
          <a:bodyPr/>
          <a:lstStyle/>
          <a:p>
            <a:r>
              <a:rPr lang="en-US" dirty="0" smtClean="0"/>
              <a:t>Western Region</a:t>
            </a:r>
            <a:br>
              <a:rPr lang="en-US" dirty="0" smtClean="0"/>
            </a:br>
            <a:r>
              <a:rPr lang="en-US" sz="1800" dirty="0" smtClean="0"/>
              <a:t>Reno, Carson City, Winnemucca, Fallon, Yerington</a:t>
            </a:r>
            <a:endParaRPr lang="en-US" dirty="0"/>
          </a:p>
        </p:txBody>
      </p:sp>
      <p:pic>
        <p:nvPicPr>
          <p:cNvPr id="2050" name="Picture 2" descr="C:\Users\dcatalano\Pictures\haw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47800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catalano\Pictures\ow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2032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catalano\Pictures\de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72" y="3143250"/>
            <a:ext cx="2304053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064" y="3962400"/>
            <a:ext cx="1831157" cy="1371600"/>
          </a:xfrm>
          <a:prstGeom prst="rect">
            <a:avLst/>
          </a:prstGeom>
        </p:spPr>
      </p:pic>
      <p:pic>
        <p:nvPicPr>
          <p:cNvPr id="3074" name="Picture 2" descr="https://1.bp.blogspot.com/-9j8I12HHFZ4/VGOVAxCX-eI/AAAAAAAAEmY/zI9UO0LlPyo/s1600/1801129_486527898152703_2719436437854239477_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36" y="4495800"/>
            <a:ext cx="1940264" cy="145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161" y="5257800"/>
            <a:ext cx="2290164" cy="1524000"/>
          </a:xfrm>
        </p:spPr>
      </p:pic>
      <p:sp>
        <p:nvSpPr>
          <p:cNvPr id="2" name="TextBox 1"/>
          <p:cNvSpPr txBox="1"/>
          <p:nvPr/>
        </p:nvSpPr>
        <p:spPr>
          <a:xfrm>
            <a:off x="685800" y="1988598"/>
            <a:ext cx="42967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Owls and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Raptors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Nesting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Dive-bombing dogs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Eating birds at the feeders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Injured 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Birds / woodpeckers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Nesting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Injured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Burrowing into the house stucco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Snakes / reptiles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In buildings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In yard-planters, garden, dog 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Small mammals (mice, rabbits,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squirrels, bats)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Eating gardens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Making messes in the yard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To many of them around the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Medium &amp; Large mammals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Coyote, deer, bobcat, raccoon</a:t>
            </a:r>
          </a:p>
        </p:txBody>
      </p:sp>
    </p:spTree>
    <p:extLst>
      <p:ext uri="{BB962C8B-B14F-4D97-AF65-F5344CB8AC3E}">
        <p14:creationId xmlns:p14="http://schemas.microsoft.com/office/powerpoint/2010/main" val="136783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448" y="0"/>
            <a:ext cx="9005047" cy="1054250"/>
          </a:xfrm>
        </p:spPr>
        <p:txBody>
          <a:bodyPr/>
          <a:lstStyle/>
          <a:p>
            <a:r>
              <a:rPr lang="en-US" dirty="0" smtClean="0"/>
              <a:t>Western Region calls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457200" y="990600"/>
            <a:ext cx="8001000" cy="658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July and August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5113338" y="2960806"/>
            <a:ext cx="4030662" cy="3475037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818 Calls </a:t>
            </a: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360 hours spend on calls in the Western region.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Of these call 22 needed to have physical responses equaling roughly 500 miles and 60 hours.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895600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Top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Hawks &amp; Owls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Coyote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Birds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Small &amp; Medium mammals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8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positions </a:t>
            </a:r>
            <a:br>
              <a:rPr lang="en-US" dirty="0" smtClean="0"/>
            </a:br>
            <a:r>
              <a:rPr lang="en-US" sz="1200" dirty="0" smtClean="0"/>
              <a:t>Reno		Las Vegas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2362200" y="2209800"/>
            <a:ext cx="4648200" cy="658812"/>
          </a:xfrm>
        </p:spPr>
        <p:txBody>
          <a:bodyPr>
            <a:normAutofit/>
          </a:bodyPr>
          <a:lstStyle/>
          <a:p>
            <a:r>
              <a:rPr lang="en-US" dirty="0" smtClean="0"/>
              <a:t>Reno &amp; Las Vegas Position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990600" y="2895600"/>
            <a:ext cx="6934200" cy="3171825"/>
          </a:xfrm>
        </p:spPr>
        <p:txBody>
          <a:bodyPr>
            <a:normAutofit/>
          </a:bodyPr>
          <a:lstStyle/>
          <a:p>
            <a:r>
              <a:rPr lang="en-US" dirty="0" smtClean="0"/>
              <a:t>Primary duties</a:t>
            </a:r>
          </a:p>
          <a:p>
            <a:endParaRPr lang="en-US" dirty="0" smtClean="0"/>
          </a:p>
          <a:p>
            <a:pPr lvl="1"/>
            <a:r>
              <a:rPr lang="en-US" sz="1400" dirty="0" smtClean="0"/>
              <a:t>Answer urban wildlife calls.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400" dirty="0" smtClean="0"/>
              <a:t>Educate the public on living with wildlife.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400" dirty="0" smtClean="0"/>
              <a:t>Respond were needed to urban wildlife calls posing a public safety concern. </a:t>
            </a:r>
          </a:p>
          <a:p>
            <a:pPr lvl="2"/>
            <a:r>
              <a:rPr lang="en-US" sz="1200" dirty="0" smtClean="0"/>
              <a:t>These responses will be limited (injured hawks, venomous snakes.)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2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646</TotalTime>
  <Words>407</Words>
  <Application>Microsoft Office PowerPoint</Application>
  <PresentationFormat>On-screen Show (4:3)</PresentationFormat>
  <Paragraphs>87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Hardcover</vt:lpstr>
      <vt:lpstr>NDOW Urban Wildlife </vt:lpstr>
      <vt:lpstr>NDOW Urban Wildlife </vt:lpstr>
      <vt:lpstr>Southern Region Las Vegas, Pioche, Henderson, Tonopah</vt:lpstr>
      <vt:lpstr>Eastern Region Elko, Ely, Eureka, Battle Mountain</vt:lpstr>
      <vt:lpstr>Western Region Reno, Carson City, Winnemucca, Fallon, Yerington</vt:lpstr>
      <vt:lpstr>Western Region calls</vt:lpstr>
      <vt:lpstr>New positions  Reno  Las Vegas</vt:lpstr>
    </vt:vector>
  </TitlesOfParts>
  <Company>NDOW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NDOW-Urban Wildlife</dc:title>
  <dc:creator>David Catalano</dc:creator>
  <cp:lastModifiedBy>Owner</cp:lastModifiedBy>
  <cp:revision>35</cp:revision>
  <cp:lastPrinted>2015-09-18T00:13:09Z</cp:lastPrinted>
  <dcterms:created xsi:type="dcterms:W3CDTF">2015-09-15T17:51:39Z</dcterms:created>
  <dcterms:modified xsi:type="dcterms:W3CDTF">2015-09-18T04:10:41Z</dcterms:modified>
</cp:coreProperties>
</file>